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270" r:id="rId2"/>
    <p:sldId id="257" r:id="rId3"/>
    <p:sldId id="259" r:id="rId4"/>
    <p:sldId id="263" r:id="rId5"/>
    <p:sldId id="260" r:id="rId6"/>
    <p:sldId id="264" r:id="rId7"/>
    <p:sldId id="269" r:id="rId8"/>
    <p:sldId id="272" r:id="rId9"/>
    <p:sldId id="273" r:id="rId10"/>
    <p:sldId id="274" r:id="rId11"/>
    <p:sldId id="275" r:id="rId12"/>
    <p:sldId id="276" r:id="rId13"/>
    <p:sldId id="262" r:id="rId1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00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50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C92A9-0CC0-47E2-A64B-8321086106C6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4CC0-CEAB-46B9-8FB1-1006FAF98C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230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28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10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17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92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83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06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80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92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52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REZENTACJA_SLAJD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36F0E5-8451-4B75-8197-1FAFF2DF2D87}" type="datetimeFigureOut">
              <a:rPr lang="pl-PL" smtClean="0"/>
              <a:t>2012-11-13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1B6D63-3F15-47E0-ACA0-52F76BA0CA3F}" type="slidenum">
              <a:rPr lang="pl-PL" smtClean="0"/>
              <a:t>‹#›</a:t>
            </a:fld>
            <a:endParaRPr lang="pl-PL"/>
          </a:p>
        </p:txBody>
      </p:sp>
      <p:pic>
        <p:nvPicPr>
          <p:cNvPr id="1034" name="Picture 10" descr="KIW_M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rgbClr val="61636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1636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1636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1636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low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75" y="3429000"/>
            <a:ext cx="9144000" cy="2759075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003F72"/>
                </a:solidFill>
              </a:rPr>
              <a:t>ZMIENIAMY OŚWIATĘ </a:t>
            </a:r>
            <a:endParaRPr lang="pl-PL" sz="3200" b="1" dirty="0">
              <a:solidFill>
                <a:srgbClr val="003F72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09600"/>
          </a:xfrm>
          <a:ln/>
        </p:spPr>
        <p:txBody>
          <a:bodyPr/>
          <a:lstStyle/>
          <a:p>
            <a:r>
              <a:rPr lang="pl-PL" sz="2400" b="1" dirty="0" smtClean="0">
                <a:solidFill>
                  <a:srgbClr val="003F72"/>
                </a:solidFill>
              </a:rPr>
              <a:t>fundusze europejskie na edukację</a:t>
            </a:r>
          </a:p>
          <a:p>
            <a:endParaRPr lang="pl-PL" sz="2400" b="1" dirty="0" smtClean="0">
              <a:solidFill>
                <a:srgbClr val="003F72"/>
              </a:solidFill>
            </a:endParaRPr>
          </a:p>
          <a:p>
            <a:r>
              <a:rPr lang="pl-PL" sz="1200" dirty="0">
                <a:solidFill>
                  <a:srgbClr val="003F72"/>
                </a:solidFill>
              </a:rPr>
              <a:t>Warszawa, 14 listopada 2012 r.</a:t>
            </a:r>
          </a:p>
          <a:p>
            <a:endParaRPr lang="pl-PL" sz="2400" b="1" dirty="0">
              <a:solidFill>
                <a:srgbClr val="003F72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995738" y="6308725"/>
            <a:ext cx="1512887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3175"/>
            <a:ext cx="8636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1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Priorytet III PO KL – Wysoka jakość systemu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EFS na rzecz systemu kształcenia i doskonalenia nauczycieli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174 mln zł </a:t>
            </a:r>
            <a:r>
              <a:rPr lang="pl-PL" sz="2400" dirty="0" smtClean="0"/>
              <a:t>na szkolenia </a:t>
            </a:r>
            <a:r>
              <a:rPr lang="pl-PL" sz="2400" dirty="0"/>
              <a:t>dla nauczycieli kształcenia </a:t>
            </a:r>
            <a:r>
              <a:rPr lang="pl-PL" sz="2400" dirty="0" smtClean="0"/>
              <a:t>zawodowego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przeszkolono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7 tys. </a:t>
            </a:r>
            <a:r>
              <a:rPr lang="pl-PL" sz="2400" dirty="0"/>
              <a:t>przyszłych nauczycieli kształcenia zawodowego oraz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1400 </a:t>
            </a:r>
            <a:r>
              <a:rPr lang="pl-PL" sz="2400" dirty="0"/>
              <a:t>nauczycieli edukacji przedszkolnej i </a:t>
            </a:r>
            <a:r>
              <a:rPr lang="pl-PL" sz="2400" dirty="0" smtClean="0"/>
              <a:t>wczesnoszkolnej - przeznaczono na ten cel ponad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100 mln zł</a:t>
            </a:r>
          </a:p>
          <a:p>
            <a:pPr lvl="0" algn="l">
              <a:buFont typeface="Arial" pitchFamily="34" charset="0"/>
              <a:buChar char="•"/>
            </a:pPr>
            <a:r>
              <a:rPr lang="pl-PL" sz="2400" dirty="0" smtClean="0"/>
              <a:t>na </a:t>
            </a:r>
            <a:r>
              <a:rPr lang="pl-PL" sz="2400" dirty="0"/>
              <a:t>poziomie regionalnym zakontraktowano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378 mln </a:t>
            </a:r>
            <a:r>
              <a:rPr lang="pl-PL" sz="2400" dirty="0"/>
              <a:t>zł na doskonalenie zawodowe, którym objęto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62 tys. </a:t>
            </a:r>
            <a:r>
              <a:rPr lang="pl-PL" sz="2400" dirty="0" smtClean="0"/>
              <a:t>nauczycieli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680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Priorytet III PO KL – Wysoka jakość systemu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724400"/>
          </a:xfrm>
        </p:spPr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Środki europejskie zmieniają polskie szkolnictwo zawodowe – 2,2 mld zł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nowe </a:t>
            </a:r>
            <a:r>
              <a:rPr lang="pl-PL" sz="2400" dirty="0"/>
              <a:t>podstawy programowe kształcenia w </a:t>
            </a:r>
            <a:r>
              <a:rPr lang="pl-PL" sz="2400" dirty="0" smtClean="0"/>
              <a:t>zawodach dopasowane do potrzeb gospodarki opartej na wiedzy</a:t>
            </a:r>
            <a:r>
              <a:rPr lang="pl-PL" sz="2400" dirty="0"/>
              <a:t>  </a:t>
            </a:r>
          </a:p>
          <a:p>
            <a:pPr lvl="0" algn="l">
              <a:buFont typeface="Arial" pitchFamily="34" charset="0"/>
              <a:buChar char="•"/>
            </a:pPr>
            <a:r>
              <a:rPr lang="pl-PL" sz="2400" dirty="0" smtClean="0"/>
              <a:t>nowa formuła </a:t>
            </a:r>
            <a:r>
              <a:rPr lang="pl-PL" sz="2400" dirty="0"/>
              <a:t>egzaminu zawodowego, </a:t>
            </a:r>
            <a:r>
              <a:rPr lang="pl-PL" sz="2400" dirty="0" smtClean="0"/>
              <a:t>w tym system egzaminów </a:t>
            </a:r>
            <a:r>
              <a:rPr lang="pl-PL" sz="2400" dirty="0"/>
              <a:t>zawodowych </a:t>
            </a:r>
            <a:r>
              <a:rPr lang="pl-PL" sz="2400" dirty="0" smtClean="0"/>
              <a:t>on-</a:t>
            </a:r>
            <a:r>
              <a:rPr lang="pl-PL" sz="2400" dirty="0" err="1" smtClean="0"/>
              <a:t>line</a:t>
            </a:r>
            <a:r>
              <a:rPr lang="pl-PL" sz="2400" dirty="0" smtClean="0"/>
              <a:t>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 smtClean="0"/>
              <a:t>z projektów skorzystało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7000</a:t>
            </a:r>
            <a:r>
              <a:rPr lang="pl-PL" sz="2400" dirty="0"/>
              <a:t> szkół i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65 tys</a:t>
            </a:r>
            <a:r>
              <a:rPr lang="pl-PL" sz="2400" dirty="0"/>
              <a:t>. nauczycieli </a:t>
            </a:r>
            <a:endParaRPr lang="pl-PL" sz="2400" dirty="0" smtClean="0"/>
          </a:p>
          <a:p>
            <a:pPr lvl="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10 tys. </a:t>
            </a:r>
            <a:r>
              <a:rPr lang="pl-PL" sz="2400" dirty="0"/>
              <a:t>uczniów szkół zawodowych </a:t>
            </a:r>
            <a:r>
              <a:rPr lang="pl-PL" sz="2400" dirty="0" smtClean="0"/>
              <a:t>skorzysta </a:t>
            </a:r>
            <a:r>
              <a:rPr lang="pl-PL" sz="2400" dirty="0"/>
              <a:t>ze staży zawodowych w Unii </a:t>
            </a:r>
            <a:r>
              <a:rPr lang="pl-PL" sz="2400" dirty="0" smtClean="0"/>
              <a:t>Europejskiej 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973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b="1" dirty="0"/>
              <a:t>Plany na przyszłość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W kolejnej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perspektywie finansowej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skoncentrujemy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 wysiłki na</a:t>
            </a:r>
            <a:r>
              <a:rPr lang="pl-PL" sz="2400" dirty="0" smtClean="0"/>
              <a:t>:</a:t>
            </a:r>
          </a:p>
          <a:p>
            <a:pPr lvl="0" algn="l">
              <a:buFont typeface="Arial" pitchFamily="34" charset="0"/>
              <a:buChar char="•"/>
            </a:pPr>
            <a:r>
              <a:rPr lang="pl-PL" sz="2400" dirty="0" smtClean="0"/>
              <a:t>upowszechnieniu </a:t>
            </a:r>
            <a:r>
              <a:rPr lang="pl-PL" sz="2400" dirty="0"/>
              <a:t>dobrej jakości edukacji na wszystkich </a:t>
            </a:r>
            <a:r>
              <a:rPr lang="pl-PL" sz="2400" dirty="0" smtClean="0"/>
              <a:t>poziomach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walce z wykluczeniem społecznym – zwiększeniu szans edukacyjnych wszystkich </a:t>
            </a:r>
            <a:r>
              <a:rPr lang="pl-PL" sz="2400" dirty="0" smtClean="0"/>
              <a:t>dzieci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dostosowaniu systemu kształcenia zawodowego do potrzeb zmieniającej się gospodarki i rynku </a:t>
            </a:r>
            <a:r>
              <a:rPr lang="pl-PL" sz="2400" dirty="0" smtClean="0"/>
              <a:t>pracy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unowocześnieniu pracy szkoły poprzez upowszechnienie TIK, a także poprzez wzmocnienie nauczania przez </a:t>
            </a:r>
            <a:r>
              <a:rPr lang="pl-PL" sz="2400" dirty="0" smtClean="0"/>
              <a:t>doświadczenie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338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024335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DZIĘKUJĘ ZA UWAGĘ</a:t>
            </a:r>
            <a:endParaRPr lang="pl-PL" sz="3200" dirty="0"/>
          </a:p>
        </p:txBody>
      </p:sp>
      <p:pic>
        <p:nvPicPr>
          <p:cNvPr id="4" name="Picture 10" descr="Logotypy UE_aktualne_belka z M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51475"/>
            <a:ext cx="3838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Priorytet III i IX </a:t>
            </a:r>
            <a:r>
              <a:rPr lang="pl-PL" sz="2000" b="1" dirty="0"/>
              <a:t>PO </a:t>
            </a:r>
            <a:r>
              <a:rPr lang="pl-PL" sz="2000" b="1" dirty="0" smtClean="0"/>
              <a:t>KL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07524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Środki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UE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– wykorzystana szansa  </a:t>
            </a:r>
          </a:p>
          <a:p>
            <a:pPr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a wdrożenie zmian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w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edukacji</a:t>
            </a:r>
          </a:p>
          <a:p>
            <a:pPr>
              <a:buNone/>
            </a:pPr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Unijne wsparcie w liczbach:</a:t>
            </a:r>
          </a:p>
          <a:p>
            <a:pPr>
              <a:buNone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ok. 800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mln euro </a:t>
            </a:r>
            <a:r>
              <a:rPr lang="pl-PL" sz="2400" dirty="0"/>
              <a:t>- budżet Priorytetu III PO KL „Wysoka jakość systemu oświaty”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k. 2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mld euro </a:t>
            </a:r>
            <a:r>
              <a:rPr lang="pl-PL" sz="2400" dirty="0"/>
              <a:t>- budżet Priorytetu IX PO KL „Rozwój wykształcenia i kompetencji w regionach”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 880 000 </a:t>
            </a:r>
            <a:r>
              <a:rPr lang="pl-PL" sz="2400" dirty="0"/>
              <a:t>uczniów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26 500 </a:t>
            </a:r>
            <a:r>
              <a:rPr lang="pl-PL" sz="2400" dirty="0"/>
              <a:t>szkół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210 000 </a:t>
            </a:r>
            <a:r>
              <a:rPr lang="pl-PL" sz="2400" dirty="0"/>
              <a:t>nauczycieli, dyrektorów szkół i pracowników oświaty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Priorytet </a:t>
            </a:r>
            <a:r>
              <a:rPr lang="pl-PL" sz="2000" b="1" dirty="0"/>
              <a:t>III PO KL – Wysoka jakość systemu oświaty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Cele Priorytetu III PO KL są spójne z wdrażaną reformą systemu oświaty, skupiającą się na:</a:t>
            </a:r>
          </a:p>
          <a:p>
            <a:pPr algn="l">
              <a:buNone/>
            </a:pPr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poprawie</a:t>
            </a:r>
            <a:r>
              <a:rPr lang="pl-PL" dirty="0" smtClean="0"/>
              <a:t> rezultatów procesu kształcenia</a:t>
            </a:r>
          </a:p>
          <a:p>
            <a:pPr lvl="1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zwiększeniu</a:t>
            </a:r>
            <a:r>
              <a:rPr lang="pl-PL" dirty="0" smtClean="0"/>
              <a:t> otwartości i znaczenia systemów kształcenia poprzez utworzenie krajowej struktury kwalifikacji i lepszego łączenia rezultatów procesu kształcenia z potrzebami rynku pracy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>Priorytet III PO KL – Wysoka jakość systemu oświaty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Środki europejskie na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upowszechnienie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edukacji przedszkolnej – na ten cel przeznaczono 1,5 mld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zł!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900" b="1" i="1" dirty="0" smtClean="0">
              <a:solidFill>
                <a:srgbClr val="00B0F0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3,5 tys</a:t>
            </a:r>
            <a:r>
              <a:rPr lang="pl-PL" sz="2400" dirty="0"/>
              <a:t>. nowych ośrodków wychowania </a:t>
            </a:r>
            <a:r>
              <a:rPr lang="pl-PL" sz="2400" dirty="0" smtClean="0"/>
              <a:t>przedszkolnego</a:t>
            </a:r>
            <a:endParaRPr lang="pl-PL" sz="24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pl-PL" sz="2400" dirty="0" smtClean="0"/>
              <a:t>wsparcie dla ponad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110 tys</a:t>
            </a:r>
            <a:r>
              <a:rPr lang="pl-PL" sz="2400" dirty="0"/>
              <a:t>. dzieci w wieku 3-5 </a:t>
            </a:r>
            <a:r>
              <a:rPr lang="pl-PL" sz="2400" dirty="0" smtClean="0"/>
              <a:t>lat</a:t>
            </a:r>
            <a:endParaRPr lang="pl-PL" sz="2400" dirty="0"/>
          </a:p>
          <a:p>
            <a:pPr marL="0" indent="0">
              <a:buNone/>
            </a:pPr>
            <a:endParaRPr lang="pl-PL" sz="29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Priorytet </a:t>
            </a:r>
            <a:r>
              <a:rPr lang="pl-PL" sz="2000" b="1" dirty="0"/>
              <a:t>III PO KL – Wysoka jakość systemu oświaty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    Środki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europejskie wspierają indywidualne podejście do potrzeb edukacyjnych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dzieci oraz uczniów zdolnych  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b="1" dirty="0"/>
          </a:p>
          <a:p>
            <a:pPr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437 mln zł </a:t>
            </a:r>
            <a:r>
              <a:rPr lang="pl-PL" sz="2400" dirty="0"/>
              <a:t>przeznaczono na indywidualizację procesu nauczania i wychowania uczniów klas I- III szkoły podstawowej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wsparcie </a:t>
            </a:r>
            <a:r>
              <a:rPr lang="pl-PL" sz="2400" dirty="0"/>
              <a:t>otrzymało ponad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500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tys.</a:t>
            </a:r>
            <a:r>
              <a:rPr lang="pl-PL" sz="2400" dirty="0" smtClean="0"/>
              <a:t> </a:t>
            </a:r>
            <a:r>
              <a:rPr lang="pl-PL" sz="2400" dirty="0"/>
              <a:t>dzieci w blisko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8 tys.</a:t>
            </a:r>
            <a:r>
              <a:rPr lang="pl-PL" sz="2400" dirty="0" smtClean="0"/>
              <a:t> szkół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22 mln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zł </a:t>
            </a:r>
            <a:r>
              <a:rPr lang="pl-PL" sz="2400" dirty="0" smtClean="0"/>
              <a:t>przeznaczono na wsparcie systemu pracy z uczniem zdolnym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dirty="0"/>
              <a:t>Priorytet III PO KL – Wysoka jakość systemu oświaty</a:t>
            </a:r>
            <a:r>
              <a:rPr lang="pl-PL" sz="6600" dirty="0"/>
              <a:t/>
            </a:r>
            <a:br>
              <a:rPr lang="pl-PL" sz="6600" dirty="0"/>
            </a:br>
            <a:endParaRPr lang="pl-PL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Rozwój kompetencji kluczowych a środki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europejskie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– na ten cel przeznaczono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700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mln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zł!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460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tys</a:t>
            </a:r>
            <a:r>
              <a:rPr lang="pl-PL" sz="2400" dirty="0"/>
              <a:t>. dzieci wzięło udział w zajęciach dodatkowych w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7 tys. </a:t>
            </a:r>
            <a:r>
              <a:rPr lang="pl-PL" sz="2400" dirty="0"/>
              <a:t>szkół i </a:t>
            </a:r>
            <a:r>
              <a:rPr lang="pl-PL" sz="2400" dirty="0" smtClean="0"/>
              <a:t>placówek </a:t>
            </a:r>
          </a:p>
          <a:p>
            <a:pPr lvl="0" algn="l">
              <a:buFont typeface="Arial" pitchFamily="34" charset="0"/>
              <a:buChar char="•"/>
            </a:pPr>
            <a:r>
              <a:rPr lang="pl-PL" sz="2400" dirty="0" smtClean="0"/>
              <a:t>do </a:t>
            </a:r>
            <a:r>
              <a:rPr lang="pl-PL" sz="2400" dirty="0"/>
              <a:t>prowadzenia tych zajęć przeszkolono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17 tys. </a:t>
            </a:r>
            <a:r>
              <a:rPr lang="pl-PL" sz="2400" dirty="0" smtClean="0"/>
              <a:t>nauczycieli</a:t>
            </a:r>
            <a:r>
              <a:rPr lang="pl-PL" sz="2400" dirty="0"/>
              <a:t>  </a:t>
            </a:r>
            <a:endParaRPr lang="pl-PL" sz="2400" dirty="0" smtClean="0"/>
          </a:p>
          <a:p>
            <a:pPr lvl="0"/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62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Priorytet III PO KL – Wysoka jakość systemu oświaty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Modernizacja systemu egzaminów zewnętrznych dzięki środkom unijnym </a:t>
            </a:r>
          </a:p>
          <a:p>
            <a:pPr marL="0" indent="0">
              <a:buNone/>
            </a:pPr>
            <a:endParaRPr lang="pl-PL" sz="18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przeprowadzono dwa próbne egzaminy maturalne z matematyki, w których wzięło udział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800 tys. </a:t>
            </a:r>
            <a:r>
              <a:rPr lang="pl-PL" sz="2400" dirty="0" smtClean="0"/>
              <a:t>uczniów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dla celów nowej matury przeszkolono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30 tys. </a:t>
            </a:r>
            <a:r>
              <a:rPr lang="pl-PL" sz="2400" dirty="0"/>
              <a:t>członków kadry egzaminatorów </a:t>
            </a:r>
            <a:r>
              <a:rPr lang="pl-PL" sz="2400" dirty="0" smtClean="0"/>
              <a:t>zewnętrznych 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dirty="0"/>
              <a:t>tworzymy bank zadań ze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120 tys. </a:t>
            </a:r>
            <a:r>
              <a:rPr lang="pl-PL" sz="2400" dirty="0"/>
              <a:t>zadań na potrzeby egzaminów </a:t>
            </a:r>
            <a:r>
              <a:rPr lang="pl-PL" sz="2400" dirty="0" smtClean="0"/>
              <a:t>maturalnych </a:t>
            </a:r>
            <a:endParaRPr lang="pl-PL" sz="2400" dirty="0"/>
          </a:p>
          <a:p>
            <a:pPr marL="0" indent="0">
              <a:buNone/>
            </a:pPr>
            <a:r>
              <a:rPr lang="pl-PL" sz="1800" dirty="0" smtClean="0"/>
              <a:t>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5444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Priorytet III PO KL – Wysoka jakość systemu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Środki europejskie umożliwiły wprowadzenie zmian w systemie oceny pracy polskich szkół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nowy </a:t>
            </a:r>
            <a:r>
              <a:rPr lang="pl-PL" sz="2400" dirty="0"/>
              <a:t>system nadzoru </a:t>
            </a:r>
            <a:r>
              <a:rPr lang="pl-PL" sz="2400" dirty="0" smtClean="0"/>
              <a:t>pedagogicznego - opinia </a:t>
            </a:r>
            <a:r>
              <a:rPr lang="pl-PL" sz="2400" dirty="0"/>
              <a:t>rodziców, uczniów, nauczycieli, </a:t>
            </a:r>
            <a:r>
              <a:rPr lang="pl-PL" sz="2400" dirty="0" smtClean="0"/>
              <a:t>kadry tworzy rekomendacje działań do wsparcia konkretnej szkoły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1400</a:t>
            </a:r>
            <a:r>
              <a:rPr lang="pl-PL" sz="2400" dirty="0"/>
              <a:t> pracowników nadzoru pedagogicznego,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tys. </a:t>
            </a:r>
            <a:r>
              <a:rPr lang="pl-PL" sz="2400" dirty="0"/>
              <a:t>nauczycieli i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20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tys. </a:t>
            </a:r>
            <a:r>
              <a:rPr lang="pl-PL" sz="2400" dirty="0" smtClean="0"/>
              <a:t>dyrektorów zostanie przeszkolonych w zakresie nadzoru </a:t>
            </a:r>
            <a:r>
              <a:rPr lang="pl-PL" sz="2400" dirty="0"/>
              <a:t>i ewaluacji </a:t>
            </a:r>
            <a:r>
              <a:rPr lang="pl-PL" sz="2400" dirty="0" smtClean="0"/>
              <a:t>wewnętrznej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090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Priorytet III PO KL – Wysoka jakość systemu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Dzięki funduszom tworzymy nowoczesny system wspierania szkół i placówek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55 mln zł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nauczyciele wiążą </a:t>
            </a:r>
            <a:r>
              <a:rPr lang="pl-PL" sz="2400" dirty="0"/>
              <a:t>swój rozwój zawodowy z potrzebami konkretnej placówki, konkretnej grupy uczących się w niej </a:t>
            </a:r>
            <a:r>
              <a:rPr lang="pl-PL" sz="2400" dirty="0" smtClean="0"/>
              <a:t>dzieci</a:t>
            </a:r>
            <a:endParaRPr lang="pl-PL" sz="2400" dirty="0"/>
          </a:p>
          <a:p>
            <a:pPr lvl="0" algn="l">
              <a:buFont typeface="Arial" pitchFamily="34" charset="0"/>
              <a:buChar char="•"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167 mln zł </a:t>
            </a:r>
            <a:r>
              <a:rPr lang="pl-PL" sz="2400" dirty="0"/>
              <a:t>na pierwsze </a:t>
            </a:r>
            <a:r>
              <a:rPr lang="pl-PL" sz="2400" dirty="0" smtClean="0"/>
              <a:t>pilotażowe programy </a:t>
            </a:r>
            <a:r>
              <a:rPr lang="pl-PL" sz="2400" dirty="0"/>
              <a:t>otoczenia opieką konkretnych szkół - dzięki temu działania obejmą 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20 proc. </a:t>
            </a:r>
            <a:r>
              <a:rPr lang="pl-PL" sz="2400" dirty="0"/>
              <a:t>polskich szkół  to znaczy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5 440 </a:t>
            </a:r>
            <a:r>
              <a:rPr lang="pl-PL" sz="2400" dirty="0"/>
              <a:t>szkół i 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400</a:t>
            </a:r>
            <a:r>
              <a:rPr lang="pl-PL" sz="2400" dirty="0"/>
              <a:t> </a:t>
            </a:r>
            <a:r>
              <a:rPr lang="pl-PL" sz="2400" dirty="0" smtClean="0"/>
              <a:t>przedszkoli 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3222669"/>
      </p:ext>
    </p:extLst>
  </p:cSld>
  <p:clrMapOvr>
    <a:masterClrMapping/>
  </p:clrMapOvr>
</p:sld>
</file>

<file path=ppt/theme/theme1.xml><?xml version="1.0" encoding="utf-8"?>
<a:theme xmlns:a="http://schemas.openxmlformats.org/drawingml/2006/main" name="MEN_3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MEN_3</Template>
  <TotalTime>578</TotalTime>
  <Words>458</Words>
  <Application>Microsoft Office PowerPoint</Application>
  <PresentationFormat>Pokaz na ekranie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MEN_3</vt:lpstr>
      <vt:lpstr>ZMIENIAMY OŚWIATĘ </vt:lpstr>
      <vt:lpstr> Priorytet III i IX PO KL</vt:lpstr>
      <vt:lpstr> Priorytet III PO KL – Wysoka jakość systemu oświaty </vt:lpstr>
      <vt:lpstr>   Priorytet III PO KL – Wysoka jakość systemu oświaty  </vt:lpstr>
      <vt:lpstr> Priorytet III PO KL – Wysoka jakość systemu oświaty </vt:lpstr>
      <vt:lpstr>Priorytet III PO KL – Wysoka jakość systemu oświaty </vt:lpstr>
      <vt:lpstr>Priorytet III PO KL – Wysoka jakość systemu oświaty</vt:lpstr>
      <vt:lpstr>Priorytet III PO KL – Wysoka jakość systemu oświaty</vt:lpstr>
      <vt:lpstr>Priorytet III PO KL – Wysoka jakość systemu oświaty</vt:lpstr>
      <vt:lpstr>Priorytet III PO KL – Wysoka jakość systemu oświaty</vt:lpstr>
      <vt:lpstr>Priorytet III PO KL – Wysoka jakość systemu oświaty</vt:lpstr>
      <vt:lpstr>Plany na przyszłość 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ZMIENIAMY OŚWIATĘ  fundusze europejskie  w latach 2007-2013  oraz w ramach nowej perspektywy finansowej 2014-2020</dc:title>
  <dc:creator>PIOTR</dc:creator>
  <cp:lastModifiedBy>Wojciechowska Klaudia</cp:lastModifiedBy>
  <cp:revision>50</cp:revision>
  <cp:lastPrinted>2012-11-13T17:54:20Z</cp:lastPrinted>
  <dcterms:created xsi:type="dcterms:W3CDTF">2012-11-04T09:20:37Z</dcterms:created>
  <dcterms:modified xsi:type="dcterms:W3CDTF">2012-11-13T18:49:51Z</dcterms:modified>
</cp:coreProperties>
</file>